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0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CDC"/>
    <a:srgbClr val="FF00FF"/>
    <a:srgbClr val="FF99FF"/>
    <a:srgbClr val="33CCFF"/>
    <a:srgbClr val="00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17D7A-8F26-4E18-B5B9-251450191D5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CCEAA-52E7-4D36-BC63-A179BFB3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96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template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5CCEAA-52E7-4D36-BC63-A179BFB30D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6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2A36F-BED5-4508-BC5A-0AA520FDD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3DA2E-1F3A-40F5-BDA0-A704F72F0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19BC6-ECB5-4721-AD8C-93E1DCB21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A2B49-37A6-4074-BC87-BDD4DCD87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093EE-5A24-4D0A-AF2C-F76C3E4A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4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2FEFA-157D-4A36-AE5C-1A0D74DB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4E380-73B0-4969-BD07-80DF185FE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49356-EC76-45DE-B667-2F3B1A4D8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79489-76A7-4B42-8B0D-547059E8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C8D9E-C171-4157-A22D-4949B84A7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9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9587B1-AB48-492F-BCB8-A890988975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6AF0D-7D34-4E9D-B409-7952F1878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F8E28-310D-4FE1-ADD5-A7687A872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37487-608F-4B2D-B3DC-D5C54235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AC94F-B43C-4B42-B95F-62444B2BB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6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B30A4-5E4C-4836-84FE-0DCA252A0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15F9C-000C-466E-B0AE-38E0882FB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45AA1-C7DC-4C1B-8213-F5299438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C4E07-380E-4269-A1BA-11B71A7A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A7FDD-6888-4777-914D-8CAEF7092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0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B5413-234F-4ABE-AD7C-9AE332C63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CA654-E6B4-4516-AC2B-E0364426A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D239-B8E2-47F3-AA5A-4F309F15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F8874-90C8-4E68-9ADF-C3C87BBB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0DAB8-8BEB-441A-8846-60038C189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2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6117B-9A67-483D-847F-A37F5F3D5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5FCB2-CC76-42CC-B327-4D67F2337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0CDC7-34C3-41EE-8D20-E3866CCC4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372B7-5744-4A4A-8AB8-977AC05E2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F0ED90-2C49-45CF-A8DD-FBDA89E9A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2996DB-9831-4887-9DBD-9241950FF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9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AAD6-3810-43D3-95AD-9C7625487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53B8E-89FF-47BB-99BC-C8BAFD08D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2A4CF-2629-4B25-9FEF-98A4D1DD0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9FD62-A4C8-4461-B0B5-D64897009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616CAA-D5D1-45E0-88F1-19110A2C3E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DEF646-797B-42D2-A85B-63A42E564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99B2E2-6FF7-48BD-9DFF-9B0F77ED9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95E146-FD7B-483C-9592-68541C4A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0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C13A-D8A9-4E02-9326-9F4CC8CFE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844665-EAD6-4B6A-BBAF-F2B01F30E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39495-A68B-402B-B5C3-38B7D78A3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44114-948B-439C-B5C8-F355D012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8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E90713-8557-4147-BCA3-4F2B1D09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893297-1CBD-4114-8E23-ECC91531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2C3A1-D62D-4B82-A390-23208B9BE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B1A10-CD8A-4AA6-A26D-21F943712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F85FC-5429-49F7-82AB-85879B393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997E37-CFC3-4A9E-A66B-3F8F2E365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55F12-96F0-4682-A649-86216A8D9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4CEB7-F456-44A8-8305-21A8EC23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4708E-2151-46A8-B141-107F9541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0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4390-8AEE-4510-9647-4224D900A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DB244E-1B12-4164-94B6-7DB2BA347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A0077-F923-4A8C-939C-5C1888B55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C30ED-A922-403B-B17C-ED832AE1A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658CB-05BC-4F93-8A6C-E20C3CC67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84222-4204-494A-9A94-8F904DD0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4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7C4ADE-E771-4CF3-ABD6-8ECA41FCF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A5736-F343-40F0-BDE5-1EC49BEF1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FF3E0-F73F-4718-95AB-A4363B0DBD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ED57B-25AF-463D-BA71-DB1046A8831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6C75E-CAFD-4F9F-9032-56787742A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B72D3-285C-424A-8CB9-010346DA5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AEB17-F882-4E0B-8171-8C6EBDAD5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35A72-1613-4247-BC71-E4BD62CA72DA}"/>
              </a:ext>
            </a:extLst>
          </p:cNvPr>
          <p:cNvGrpSpPr/>
          <p:nvPr/>
        </p:nvGrpSpPr>
        <p:grpSpPr>
          <a:xfrm>
            <a:off x="345440" y="-43375"/>
            <a:ext cx="12885297" cy="6791689"/>
            <a:chOff x="345440" y="-43375"/>
            <a:chExt cx="12885297" cy="6791689"/>
          </a:xfrm>
        </p:grpSpPr>
        <p:pic>
          <p:nvPicPr>
            <p:cNvPr id="2" name="Picture 1" descr="Diagram&#10;&#10;Description automatically generated">
              <a:extLst>
                <a:ext uri="{FF2B5EF4-FFF2-40B4-BE49-F238E27FC236}">
                  <a16:creationId xmlns:a16="http://schemas.microsoft.com/office/drawing/2014/main" id="{D1E2C9C8-1EDC-440B-8001-777BD588C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5440" y="190304"/>
              <a:ext cx="2752242" cy="2492597"/>
            </a:xfrm>
            <a:prstGeom prst="rect">
              <a:avLst/>
            </a:prstGeom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E48A223B-D596-4448-922C-B2B06E9E44BD}"/>
                </a:ext>
              </a:extLst>
            </p:cNvPr>
            <p:cNvSpPr/>
            <p:nvPr/>
          </p:nvSpPr>
          <p:spPr>
            <a:xfrm rot="21149285">
              <a:off x="603423" y="1675636"/>
              <a:ext cx="10358952" cy="338331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2" algn="ctr"/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512247F-7AB6-4905-A567-769759540AFF}"/>
                </a:ext>
              </a:extLst>
            </p:cNvPr>
            <p:cNvSpPr/>
            <p:nvPr/>
          </p:nvSpPr>
          <p:spPr>
            <a:xfrm>
              <a:off x="3297722" y="260764"/>
              <a:ext cx="4304664" cy="2959956"/>
            </a:xfrm>
            <a:prstGeom prst="ellipse">
              <a:avLst/>
            </a:prstGeom>
            <a:solidFill>
              <a:srgbClr val="33CC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0" rtlCol="0" anchor="ctr"/>
            <a:lstStyle/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Change is exciting</a:t>
              </a: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Rapid transition</a:t>
              </a:r>
            </a:p>
            <a:p>
              <a:pPr algn="ctr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lvl="1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Fairness – cost in/cost out</a:t>
              </a:r>
            </a:p>
            <a:p>
              <a:pPr lvl="1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Develop learning e.g. For remote aboriginal communities</a:t>
              </a:r>
            </a:p>
            <a:p>
              <a:pPr lvl="1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Community voices</a:t>
              </a:r>
            </a:p>
            <a:p>
              <a:pPr algn="ctr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E15A963-892D-497C-86A9-F2530C4C3169}"/>
                </a:ext>
              </a:extLst>
            </p:cNvPr>
            <p:cNvSpPr/>
            <p:nvPr/>
          </p:nvSpPr>
          <p:spPr>
            <a:xfrm>
              <a:off x="6664799" y="2505219"/>
              <a:ext cx="5544184" cy="4243095"/>
            </a:xfrm>
            <a:prstGeom prst="ellipse">
              <a:avLst/>
            </a:prstGeom>
            <a:solidFill>
              <a:srgbClr val="CC99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0" rtlCol="0" anchor="ctr"/>
            <a:lstStyle/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Massive benefits with good choices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Help people who can’t have solar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Community power hub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Contribute to community level of self-sufficiency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Things that are happening locally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Internet tele-health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Emergencies/ Blackouts</a:t>
              </a: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lvl="2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Community ownership</a:t>
              </a:r>
            </a:p>
            <a:p>
              <a:pPr lvl="2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Sense an opportunity for the community </a:t>
              </a:r>
            </a:p>
            <a:p>
              <a:pPr lvl="2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Invest in community projects</a:t>
              </a:r>
            </a:p>
            <a:p>
              <a:pPr lvl="2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End of grid</a:t>
              </a:r>
            </a:p>
            <a:p>
              <a:pPr lvl="2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Affordability after retirement</a:t>
              </a:r>
            </a:p>
            <a:p>
              <a:pPr lvl="2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Better use of exports</a:t>
              </a:r>
            </a:p>
            <a:p>
              <a:pPr lvl="2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Economic benefits</a:t>
              </a:r>
            </a:p>
            <a:p>
              <a:pPr algn="ctr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08CBBD4-B0A8-4A46-8D09-78F7105AD035}"/>
                </a:ext>
              </a:extLst>
            </p:cNvPr>
            <p:cNvSpPr/>
            <p:nvPr/>
          </p:nvSpPr>
          <p:spPr>
            <a:xfrm>
              <a:off x="6659451" y="-43375"/>
              <a:ext cx="4304664" cy="295995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0" rtlCol="0" anchor="ctr"/>
            <a:lstStyle/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lvl="1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Totally renewable </a:t>
              </a:r>
            </a:p>
            <a:p>
              <a:pPr lvl="1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Environment </a:t>
              </a:r>
            </a:p>
            <a:p>
              <a:pPr lvl="1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Environment, yourself, community</a:t>
              </a:r>
            </a:p>
            <a:p>
              <a:pPr lvl="1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No coal</a:t>
              </a: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Whole community understanding inevitable change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Building understanding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Showcase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BF0F13C-0E52-4759-980D-0CDD700CCC42}"/>
                </a:ext>
              </a:extLst>
            </p:cNvPr>
            <p:cNvSpPr/>
            <p:nvPr/>
          </p:nvSpPr>
          <p:spPr>
            <a:xfrm>
              <a:off x="4166337" y="3862498"/>
              <a:ext cx="3859325" cy="2655817"/>
            </a:xfrm>
            <a:prstGeom prst="ellipse">
              <a:avLst/>
            </a:prstGeom>
            <a:solidFill>
              <a:srgbClr val="FF99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0" rtlCol="0" anchor="ctr"/>
            <a:lstStyle/>
            <a:p>
              <a:pPr lvl="4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Transport</a:t>
              </a:r>
            </a:p>
            <a:p>
              <a:pPr lvl="4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lvl="1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Water pumps needs power</a:t>
              </a: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More batteries 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Back up – extra support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Wind share and store</a:t>
              </a:r>
            </a:p>
            <a:p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Off grid town</a:t>
              </a: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4C096E-BF63-4346-AE6A-CCA5DA5F635A}"/>
                </a:ext>
              </a:extLst>
            </p:cNvPr>
            <p:cNvSpPr txBox="1"/>
            <p:nvPr/>
          </p:nvSpPr>
          <p:spPr>
            <a:xfrm>
              <a:off x="575641" y="4694412"/>
              <a:ext cx="187757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chemeClr val="accent2"/>
                  </a:solidFill>
                </a:rPr>
                <a:t>SOCIAL</a:t>
              </a:r>
              <a:endParaRPr lang="en-US" sz="3400" b="1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C4BD6EB-5DD7-4AB8-95A5-3AF9CD1B663C}"/>
                </a:ext>
              </a:extLst>
            </p:cNvPr>
            <p:cNvSpPr txBox="1"/>
            <p:nvPr/>
          </p:nvSpPr>
          <p:spPr>
            <a:xfrm>
              <a:off x="4400607" y="5906158"/>
              <a:ext cx="36407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rgbClr val="FF00FF"/>
                  </a:solidFill>
                </a:rPr>
                <a:t>TECHNOLOGICAL</a:t>
              </a:r>
              <a:endParaRPr lang="en-US" sz="3400" b="1" dirty="0">
                <a:solidFill>
                  <a:srgbClr val="FF00FF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427ED0D-E68A-4B3F-BDA8-72F47BCC7652}"/>
                </a:ext>
              </a:extLst>
            </p:cNvPr>
            <p:cNvSpPr txBox="1"/>
            <p:nvPr/>
          </p:nvSpPr>
          <p:spPr>
            <a:xfrm>
              <a:off x="9589978" y="4005375"/>
              <a:ext cx="36407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rgbClr val="A62CDC"/>
                  </a:solidFill>
                </a:rPr>
                <a:t>ECONOMIC</a:t>
              </a:r>
              <a:endParaRPr lang="en-US" sz="3400" b="1" dirty="0">
                <a:solidFill>
                  <a:srgbClr val="A62CDC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37BF1BC-EB23-4E94-843B-B01E9B364B45}"/>
                </a:ext>
              </a:extLst>
            </p:cNvPr>
            <p:cNvSpPr txBox="1"/>
            <p:nvPr/>
          </p:nvSpPr>
          <p:spPr>
            <a:xfrm>
              <a:off x="8543286" y="1243228"/>
              <a:ext cx="36407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chemeClr val="accent6">
                      <a:lumMod val="75000"/>
                    </a:schemeClr>
                  </a:solidFill>
                </a:rPr>
                <a:t>ENVIRONMENTAL</a:t>
              </a:r>
              <a:endParaRPr lang="en-US" sz="3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1070DCA-FC17-40AD-9B59-4C17D2623CA2}"/>
                </a:ext>
              </a:extLst>
            </p:cNvPr>
            <p:cNvSpPr txBox="1"/>
            <p:nvPr/>
          </p:nvSpPr>
          <p:spPr>
            <a:xfrm>
              <a:off x="4593022" y="473612"/>
              <a:ext cx="36407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rgbClr val="0070C0"/>
                  </a:solidFill>
                </a:rPr>
                <a:t>POLITICAL</a:t>
              </a:r>
              <a:endParaRPr lang="en-US" sz="3400" b="1" dirty="0">
                <a:solidFill>
                  <a:srgbClr val="0070C0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0F4A75-76BF-4E73-BF10-200CE41E196F}"/>
                </a:ext>
              </a:extLst>
            </p:cNvPr>
            <p:cNvSpPr txBox="1"/>
            <p:nvPr/>
          </p:nvSpPr>
          <p:spPr>
            <a:xfrm>
              <a:off x="1873381" y="2649627"/>
              <a:ext cx="5688043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2060"/>
                  </a:solidFill>
                </a:rPr>
                <a:t>Help individuals access renewable energy</a:t>
              </a:r>
            </a:p>
            <a:p>
              <a:r>
                <a:rPr lang="en-US" sz="1400" dirty="0">
                  <a:solidFill>
                    <a:srgbClr val="002060"/>
                  </a:solidFill>
                </a:rPr>
                <a:t>Part time community members happy to support</a:t>
              </a:r>
            </a:p>
            <a:p>
              <a:r>
                <a:rPr lang="en-US" sz="1400" dirty="0">
                  <a:solidFill>
                    <a:srgbClr val="002060"/>
                  </a:solidFill>
                </a:rPr>
                <a:t>Serve the whole of the community</a:t>
              </a:r>
            </a:p>
            <a:p>
              <a:r>
                <a:rPr lang="en-US" sz="1400" dirty="0">
                  <a:solidFill>
                    <a:srgbClr val="002060"/>
                  </a:solidFill>
                </a:rPr>
                <a:t>Like the idea of community initiatives</a:t>
              </a:r>
            </a:p>
            <a:p>
              <a:r>
                <a:rPr lang="en-US" sz="1400" dirty="0">
                  <a:solidFill>
                    <a:srgbClr val="002060"/>
                  </a:solidFill>
                </a:rPr>
                <a:t>Support good ideas</a:t>
              </a:r>
            </a:p>
            <a:p>
              <a:r>
                <a:rPr lang="en-US" sz="1400" dirty="0">
                  <a:solidFill>
                    <a:srgbClr val="002060"/>
                  </a:solidFill>
                </a:rPr>
                <a:t>Ind &gt; Comm or Comm &gt; </a:t>
              </a:r>
              <a:r>
                <a:rPr lang="en-US" sz="1400" dirty="0" err="1">
                  <a:solidFill>
                    <a:srgbClr val="002060"/>
                  </a:solidFill>
                </a:rPr>
                <a:t>ind</a:t>
              </a:r>
              <a:endParaRPr lang="en-US" sz="1400" dirty="0">
                <a:solidFill>
                  <a:srgbClr val="002060"/>
                </a:solidFill>
              </a:endParaRPr>
            </a:p>
            <a:p>
              <a:endParaRPr lang="en-US" sz="1400" dirty="0">
                <a:solidFill>
                  <a:srgbClr val="002060"/>
                </a:solidFill>
              </a:endParaRPr>
            </a:p>
            <a:p>
              <a:pPr lvl="2"/>
              <a:r>
                <a:rPr lang="en-US" sz="1400" dirty="0">
                  <a:solidFill>
                    <a:srgbClr val="002060"/>
                  </a:solidFill>
                </a:rPr>
                <a:t>Resilience</a:t>
              </a:r>
            </a:p>
            <a:p>
              <a:r>
                <a:rPr lang="en-US" sz="1400" dirty="0">
                  <a:solidFill>
                    <a:srgbClr val="002060"/>
                  </a:solidFill>
                </a:rPr>
                <a:t>3 day blackout – big scare especially for health and </a:t>
              </a:r>
              <a:r>
                <a:rPr lang="en-US" sz="1400" dirty="0" err="1">
                  <a:solidFill>
                    <a:srgbClr val="002060"/>
                  </a:solidFill>
                </a:rPr>
                <a:t>carers</a:t>
              </a:r>
              <a:r>
                <a:rPr lang="en-US" sz="1400" dirty="0">
                  <a:solidFill>
                    <a:srgbClr val="002060"/>
                  </a:solidFill>
                </a:rPr>
                <a:t> </a:t>
              </a:r>
            </a:p>
            <a:p>
              <a:pPr lvl="2"/>
              <a:r>
                <a:rPr lang="en-US" sz="1400" dirty="0">
                  <a:solidFill>
                    <a:srgbClr val="002060"/>
                  </a:solidFill>
                </a:rPr>
                <a:t>Bushfires</a:t>
              </a:r>
            </a:p>
            <a:p>
              <a:pPr lvl="2"/>
              <a:r>
                <a:rPr lang="en-US" sz="1400" dirty="0">
                  <a:solidFill>
                    <a:srgbClr val="002060"/>
                  </a:solidFill>
                </a:rPr>
                <a:t>Fire fighting</a:t>
              </a:r>
            </a:p>
            <a:p>
              <a:pPr algn="ctr"/>
              <a:endParaRPr lang="en-US" sz="1400" dirty="0">
                <a:solidFill>
                  <a:srgbClr val="002060"/>
                </a:solidFill>
              </a:endParaRPr>
            </a:p>
            <a:p>
              <a:endParaRPr lang="en-US" sz="14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843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35A72-1613-4247-BC71-E4BD62CA72DA}"/>
              </a:ext>
            </a:extLst>
          </p:cNvPr>
          <p:cNvGrpSpPr/>
          <p:nvPr/>
        </p:nvGrpSpPr>
        <p:grpSpPr>
          <a:xfrm>
            <a:off x="345440" y="-43375"/>
            <a:ext cx="12885297" cy="6791689"/>
            <a:chOff x="345440" y="-43375"/>
            <a:chExt cx="12885297" cy="6791689"/>
          </a:xfrm>
        </p:grpSpPr>
        <p:pic>
          <p:nvPicPr>
            <p:cNvPr id="2" name="Picture 1" descr="Diagram&#10;&#10;Description automatically generated">
              <a:extLst>
                <a:ext uri="{FF2B5EF4-FFF2-40B4-BE49-F238E27FC236}">
                  <a16:creationId xmlns:a16="http://schemas.microsoft.com/office/drawing/2014/main" id="{D1E2C9C8-1EDC-440B-8001-777BD588C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5440" y="190304"/>
              <a:ext cx="2752242" cy="2492597"/>
            </a:xfrm>
            <a:prstGeom prst="rect">
              <a:avLst/>
            </a:prstGeom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E48A223B-D596-4448-922C-B2B06E9E44BD}"/>
                </a:ext>
              </a:extLst>
            </p:cNvPr>
            <p:cNvSpPr/>
            <p:nvPr/>
          </p:nvSpPr>
          <p:spPr>
            <a:xfrm rot="21149285">
              <a:off x="603423" y="1675636"/>
              <a:ext cx="10358952" cy="338331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2" algn="ctr"/>
              <a:endParaRPr lang="en-US" sz="1400" dirty="0">
                <a:solidFill>
                  <a:srgbClr val="002060"/>
                </a:solidFill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512247F-7AB6-4905-A567-769759540AFF}"/>
                </a:ext>
              </a:extLst>
            </p:cNvPr>
            <p:cNvSpPr/>
            <p:nvPr/>
          </p:nvSpPr>
          <p:spPr>
            <a:xfrm>
              <a:off x="3297722" y="260764"/>
              <a:ext cx="4304664" cy="2959956"/>
            </a:xfrm>
            <a:prstGeom prst="ellipse">
              <a:avLst/>
            </a:prstGeom>
            <a:solidFill>
              <a:srgbClr val="33CC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0" rtlCol="0" anchor="ctr"/>
            <a:lstStyle/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E15A963-892D-497C-86A9-F2530C4C3169}"/>
                </a:ext>
              </a:extLst>
            </p:cNvPr>
            <p:cNvSpPr/>
            <p:nvPr/>
          </p:nvSpPr>
          <p:spPr>
            <a:xfrm>
              <a:off x="6664799" y="2505219"/>
              <a:ext cx="5544184" cy="4243095"/>
            </a:xfrm>
            <a:prstGeom prst="ellipse">
              <a:avLst/>
            </a:prstGeom>
            <a:solidFill>
              <a:srgbClr val="CC99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0" rtlCol="0" anchor="ctr"/>
            <a:lstStyle/>
            <a:p>
              <a:pPr algn="ctr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08CBBD4-B0A8-4A46-8D09-78F7105AD035}"/>
                </a:ext>
              </a:extLst>
            </p:cNvPr>
            <p:cNvSpPr/>
            <p:nvPr/>
          </p:nvSpPr>
          <p:spPr>
            <a:xfrm>
              <a:off x="6659451" y="-43375"/>
              <a:ext cx="4304664" cy="295995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0" rtlCol="0" anchor="ctr"/>
            <a:lstStyle/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BF0F13C-0E52-4759-980D-0CDD700CCC42}"/>
                </a:ext>
              </a:extLst>
            </p:cNvPr>
            <p:cNvSpPr/>
            <p:nvPr/>
          </p:nvSpPr>
          <p:spPr>
            <a:xfrm>
              <a:off x="4166337" y="3862498"/>
              <a:ext cx="3859325" cy="2655817"/>
            </a:xfrm>
            <a:prstGeom prst="ellipse">
              <a:avLst/>
            </a:prstGeom>
            <a:solidFill>
              <a:srgbClr val="FF99FF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6800" rIns="0" rtlCol="0" anchor="ctr"/>
            <a:lstStyle/>
            <a:p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4C096E-BF63-4346-AE6A-CCA5DA5F635A}"/>
                </a:ext>
              </a:extLst>
            </p:cNvPr>
            <p:cNvSpPr txBox="1"/>
            <p:nvPr/>
          </p:nvSpPr>
          <p:spPr>
            <a:xfrm>
              <a:off x="575641" y="4694412"/>
              <a:ext cx="187757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chemeClr val="accent2"/>
                  </a:solidFill>
                </a:rPr>
                <a:t>SOCIAL</a:t>
              </a:r>
              <a:endParaRPr lang="en-US" sz="3400" b="1" dirty="0">
                <a:solidFill>
                  <a:schemeClr val="accent2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C4BD6EB-5DD7-4AB8-95A5-3AF9CD1B663C}"/>
                </a:ext>
              </a:extLst>
            </p:cNvPr>
            <p:cNvSpPr txBox="1"/>
            <p:nvPr/>
          </p:nvSpPr>
          <p:spPr>
            <a:xfrm>
              <a:off x="4400607" y="5906158"/>
              <a:ext cx="36407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rgbClr val="FF00FF"/>
                  </a:solidFill>
                </a:rPr>
                <a:t>TECHNOLOGICAL</a:t>
              </a:r>
              <a:endParaRPr lang="en-US" sz="3400" b="1" dirty="0">
                <a:solidFill>
                  <a:srgbClr val="FF00FF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427ED0D-E68A-4B3F-BDA8-72F47BCC7652}"/>
                </a:ext>
              </a:extLst>
            </p:cNvPr>
            <p:cNvSpPr txBox="1"/>
            <p:nvPr/>
          </p:nvSpPr>
          <p:spPr>
            <a:xfrm>
              <a:off x="9589978" y="4005375"/>
              <a:ext cx="36407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rgbClr val="A62CDC"/>
                  </a:solidFill>
                </a:rPr>
                <a:t>ECONOMIC</a:t>
              </a:r>
              <a:endParaRPr lang="en-US" sz="3400" b="1" dirty="0">
                <a:solidFill>
                  <a:srgbClr val="A62CDC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37BF1BC-EB23-4E94-843B-B01E9B364B45}"/>
                </a:ext>
              </a:extLst>
            </p:cNvPr>
            <p:cNvSpPr txBox="1"/>
            <p:nvPr/>
          </p:nvSpPr>
          <p:spPr>
            <a:xfrm>
              <a:off x="8543286" y="1243228"/>
              <a:ext cx="36407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chemeClr val="accent6">
                      <a:lumMod val="75000"/>
                    </a:schemeClr>
                  </a:solidFill>
                </a:rPr>
                <a:t>ENVIRONMENTAL</a:t>
              </a:r>
              <a:endParaRPr lang="en-US" sz="3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1070DCA-FC17-40AD-9B59-4C17D2623CA2}"/>
                </a:ext>
              </a:extLst>
            </p:cNvPr>
            <p:cNvSpPr txBox="1"/>
            <p:nvPr/>
          </p:nvSpPr>
          <p:spPr>
            <a:xfrm>
              <a:off x="4593022" y="473612"/>
              <a:ext cx="36407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400" b="1" dirty="0">
                  <a:solidFill>
                    <a:srgbClr val="0070C0"/>
                  </a:solidFill>
                </a:rPr>
                <a:t>POLITICAL</a:t>
              </a:r>
              <a:endParaRPr lang="en-US" sz="3400" b="1" dirty="0">
                <a:solidFill>
                  <a:srgbClr val="0070C0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0F4A75-76BF-4E73-BF10-200CE41E196F}"/>
                </a:ext>
              </a:extLst>
            </p:cNvPr>
            <p:cNvSpPr txBox="1"/>
            <p:nvPr/>
          </p:nvSpPr>
          <p:spPr>
            <a:xfrm>
              <a:off x="1873381" y="2649627"/>
              <a:ext cx="56880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400" dirty="0">
                <a:solidFill>
                  <a:srgbClr val="002060"/>
                </a:solidFill>
              </a:endParaRPr>
            </a:p>
            <a:p>
              <a:endParaRPr lang="en-US" sz="14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729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BC49A-C101-8575-4B65-6DB3657D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Instructions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DB148-ADBA-B70E-4C9F-AAED589DD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Hold an event – In Venus Bay we had a community energy forum with two speakers. </a:t>
            </a:r>
          </a:p>
          <a:p>
            <a:r>
              <a:rPr lang="en-AU" dirty="0"/>
              <a:t>Ask people why they’ve come and what interests them about energy</a:t>
            </a:r>
          </a:p>
          <a:p>
            <a:r>
              <a:rPr lang="en-AU" dirty="0"/>
              <a:t>Or hold an energy vision workshop, which is what we did in Heyfield – this exercise was at the end of a weekend talking about microgrids and mapping energy assets.</a:t>
            </a:r>
          </a:p>
          <a:p>
            <a:r>
              <a:rPr lang="en-AU" dirty="0"/>
              <a:t>Sort the results – this template helps you with different ways to think about people’s answers.</a:t>
            </a:r>
          </a:p>
          <a:p>
            <a:r>
              <a:rPr lang="en-AU" dirty="0"/>
              <a:t>Use this information to remind people what your community ambition is.</a:t>
            </a:r>
          </a:p>
          <a:p>
            <a:r>
              <a:rPr lang="en-AU" dirty="0"/>
              <a:t>The results in slide one is from Venus Bay. The smaller inset diagram was written by </a:t>
            </a:r>
            <a:r>
              <a:rPr lang="en-AU" dirty="0" err="1"/>
              <a:t>Jarra</a:t>
            </a:r>
            <a:r>
              <a:rPr lang="en-AU" dirty="0"/>
              <a:t> Hicks and Nicky </a:t>
            </a:r>
            <a:r>
              <a:rPr lang="en-AU" dirty="0" err="1"/>
              <a:t>Ison</a:t>
            </a:r>
            <a:r>
              <a:rPr lang="en-AU"/>
              <a:t>.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713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8464</TotalTime>
  <Words>289</Words>
  <Application>Microsoft Office PowerPoint</Application>
  <PresentationFormat>Widescreen</PresentationFormat>
  <Paragraphs>76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</dc:creator>
  <cp:lastModifiedBy>Smith, Heather Louise - smihl004</cp:lastModifiedBy>
  <cp:revision>14</cp:revision>
  <dcterms:created xsi:type="dcterms:W3CDTF">2021-05-27T04:52:18Z</dcterms:created>
  <dcterms:modified xsi:type="dcterms:W3CDTF">2023-06-20T07:55:31Z</dcterms:modified>
</cp:coreProperties>
</file>